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70" r:id="rId7"/>
    <p:sldId id="260" r:id="rId8"/>
    <p:sldId id="271" r:id="rId9"/>
    <p:sldId id="272" r:id="rId10"/>
    <p:sldId id="274" r:id="rId11"/>
    <p:sldId id="273" r:id="rId12"/>
    <p:sldId id="261" r:id="rId13"/>
    <p:sldId id="262" r:id="rId14"/>
    <p:sldId id="263" r:id="rId15"/>
    <p:sldId id="264" r:id="rId16"/>
    <p:sldId id="265" r:id="rId17"/>
    <p:sldId id="266" r:id="rId18"/>
    <p:sldId id="275" r:id="rId19"/>
    <p:sldId id="276" r:id="rId20"/>
    <p:sldId id="277" r:id="rId21"/>
    <p:sldId id="268" r:id="rId22"/>
    <p:sldId id="267" r:id="rId23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90"/>
    <p:restoredTop sz="94675"/>
  </p:normalViewPr>
  <p:slideViewPr>
    <p:cSldViewPr snapToGrid="0">
      <p:cViewPr varScale="1">
        <p:scale>
          <a:sx n="186" d="100"/>
          <a:sy n="186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5B9DF-8363-986B-A034-9DF0CEE79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8A9B4-142C-044F-16E5-CF8B08BB8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595CC-156B-C903-B20D-573C88F43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5075-9E82-3D49-A99F-830877083F87}" type="datetimeFigureOut">
              <a:t>29/11/24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00A8A-0D88-2402-FA27-83AF1C96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A0A01-7649-04EF-533B-60D48ACC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C176-85A8-AD4E-A09F-35BF3891A234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8606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E6A0-3BAC-4631-5996-0B055EB0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BA191-AA30-9612-0F0A-6CAA915AD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01E85-3FCD-D01D-9D73-E3273C44A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5075-9E82-3D49-A99F-830877083F87}" type="datetimeFigureOut">
              <a:t>29/11/24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4C7BF-E1BE-04F5-F2A3-5BD04C307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A1539-E8DA-B176-8D89-2C4535BA9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C176-85A8-AD4E-A09F-35BF3891A234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1810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16B627-465B-D2CB-580A-9863BEDFB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2F72A-CAD0-F6A9-F71B-F3CEAE1FA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F1351-8496-44D3-504A-A53A0C81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5075-9E82-3D49-A99F-830877083F87}" type="datetimeFigureOut">
              <a:t>29/11/24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60CFF-72AD-0AAD-386A-552107D62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342CF-928B-C219-B304-F6EE99FD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C176-85A8-AD4E-A09F-35BF3891A234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333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46ED-A41B-F7E2-38FC-3A10EB3D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2BAE9-BD02-B664-1C40-55F54BD8B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B1BD2-619A-9883-3005-E5E9E7CA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5075-9E82-3D49-A99F-830877083F87}" type="datetimeFigureOut">
              <a:t>29/11/24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BD140-36B0-92B7-AB94-52B5250F3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7C09F-460D-2C10-02D7-BD6F6B7D4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C176-85A8-AD4E-A09F-35BF3891A234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72219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36998-61EF-E9CD-7FBB-2049EB2EB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B2FB2-37D9-4A40-81EA-D5449CFE3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66FCF-B894-EEA4-0CF7-25272A06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5075-9E82-3D49-A99F-830877083F87}" type="datetimeFigureOut">
              <a:t>29/11/24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578F4-569D-F1BB-33AC-E6CA014DF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10C2F-1085-BA6C-0F32-50A1EF327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C176-85A8-AD4E-A09F-35BF3891A234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01740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57654-FFF0-1989-E543-168FC6CF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225A0-689F-22D2-2C4C-CF79C7369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9CD772-B5B5-37D7-EF09-4AA2D7984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FAB1A-9C7F-FA84-F392-D0DD866CA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5075-9E82-3D49-A99F-830877083F87}" type="datetimeFigureOut">
              <a:t>29/11/24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28020-9AA4-E291-379C-D59C0BA48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0F2C8-CB12-6865-3344-F0308B08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C176-85A8-AD4E-A09F-35BF3891A234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87920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05E34-5961-14B5-4FF8-9EC42C5A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FFBC2-F217-7A84-4206-10F09638C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32573-E29B-B384-D8BD-2FA0BE95B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4FEE6B-60B3-5416-EC05-376A8D9B4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DAB41B-8C36-29D6-E5BC-838A6AD19D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52CBE3-9EAD-8DA9-5EDB-7B302158F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5075-9E82-3D49-A99F-830877083F87}" type="datetimeFigureOut">
              <a:t>29/11/24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865CF4-1D08-BDFD-7944-0C2A21335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669BA4-0948-9DC1-73AA-225A1307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C176-85A8-AD4E-A09F-35BF3891A234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6060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0A42-67B4-5309-7C3B-AD940D73D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85BCF-FF40-9C55-F8C3-79DA54516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5075-9E82-3D49-A99F-830877083F87}" type="datetimeFigureOut">
              <a:t>29/11/24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5A92A-FD84-F43C-38C0-A14466169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C748A-B13D-A6F2-8341-985E62E01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C176-85A8-AD4E-A09F-35BF3891A234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72023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AEDFA-C4D1-805A-90C8-1990F18F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5075-9E82-3D49-A99F-830877083F87}" type="datetimeFigureOut">
              <a:t>29/11/24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8EA3D6-21B9-E6D9-88A2-DC739CF6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192FA-3B2D-D2CD-D9A0-E6E759C32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C176-85A8-AD4E-A09F-35BF3891A234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2137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17E7E-94F8-61A9-39AC-181FA82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3D8C0-4D57-063A-1F5F-6ED68893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908CA-F324-8526-2C7B-80F24FA4A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160EB-89B5-4CA6-6228-EAC2BD5FC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5075-9E82-3D49-A99F-830877083F87}" type="datetimeFigureOut">
              <a:t>29/11/24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40FC2-3119-89E1-26FF-D685AAEB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788E0-CE27-7EE5-F570-3DB3A8275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C176-85A8-AD4E-A09F-35BF3891A234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26048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FC58-9D51-E087-EFCE-8C029C4B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219E3-2CAD-2B4E-38B5-5495C82F4A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18494-12C8-D3E8-55F1-00705D954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1B7143-7F94-7935-C52C-B5B500765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5075-9E82-3D49-A99F-830877083F87}" type="datetimeFigureOut">
              <a:t>29/11/24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B7228-B891-C5D4-F550-29039318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89AED-9CD4-1F97-CFC5-C4309A18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AC176-85A8-AD4E-A09F-35BF3891A234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6558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A2DBA-A444-3EF7-FCA5-72B8FDB6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8DEC4-3849-4B96-5313-3414FFAA1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F9876-D39F-D8D7-38B0-E11AE7777C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715075-9E82-3D49-A99F-830877083F87}" type="datetimeFigureOut">
              <a:t>29/11/24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DF32E-1D9D-5C94-DAE2-6D9EFCFFF1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2BC1A-775D-8476-5431-E8C8817FC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1AC176-85A8-AD4E-A09F-35BF3891A234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462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398001B-EFF1-45F3-713E-7FFDCECD7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64" y="1446141"/>
            <a:ext cx="7772400" cy="4581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779109-0523-926E-5D08-5B9C20725806}"/>
              </a:ext>
            </a:extLst>
          </p:cNvPr>
          <p:cNvSpPr txBox="1"/>
          <p:nvPr/>
        </p:nvSpPr>
        <p:spPr>
          <a:xfrm>
            <a:off x="217714" y="243840"/>
            <a:ext cx="9758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Come aggiungere un nuovo modello, le sue query Db e i sui endpoint http</a:t>
            </a:r>
          </a:p>
        </p:txBody>
      </p:sp>
    </p:spTree>
    <p:extLst>
      <p:ext uri="{BB962C8B-B14F-4D97-AF65-F5344CB8AC3E}">
        <p14:creationId xmlns:p14="http://schemas.microsoft.com/office/powerpoint/2010/main" val="145368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59116-6AC4-FBD3-4C9D-7F25C566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AE9AFA-376D-8EBC-0B4C-463EE2062493}"/>
              </a:ext>
            </a:extLst>
          </p:cNvPr>
          <p:cNvSpPr txBox="1"/>
          <p:nvPr/>
        </p:nvSpPr>
        <p:spPr>
          <a:xfrm>
            <a:off x="217714" y="243840"/>
            <a:ext cx="544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Creazione funzioni DB per Conversation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FB753-A9A6-88D7-6751-5877BDC27B27}"/>
              </a:ext>
            </a:extLst>
          </p:cNvPr>
          <p:cNvSpPr txBox="1"/>
          <p:nvPr/>
        </p:nvSpPr>
        <p:spPr>
          <a:xfrm>
            <a:off x="10563497" y="2621281"/>
            <a:ext cx="1033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chatGPT</a:t>
            </a:r>
          </a:p>
          <a:p>
            <a:endParaRPr lang="en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04C66E-EF86-B626-5FB1-68CFE1933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86" y="1093787"/>
            <a:ext cx="8858031" cy="501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19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6900A-4D23-FA54-F871-918C5A5D7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9A1D75-4C28-9E03-BD28-24B4D6719150}"/>
              </a:ext>
            </a:extLst>
          </p:cNvPr>
          <p:cNvSpPr txBox="1"/>
          <p:nvPr/>
        </p:nvSpPr>
        <p:spPr>
          <a:xfrm>
            <a:off x="217714" y="243840"/>
            <a:ext cx="544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Creazione funzioni DB per Conversation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2FA9A9-B4BC-A106-EAD8-E2396159E1FC}"/>
              </a:ext>
            </a:extLst>
          </p:cNvPr>
          <p:cNvSpPr txBox="1"/>
          <p:nvPr/>
        </p:nvSpPr>
        <p:spPr>
          <a:xfrm>
            <a:off x="525517" y="879275"/>
            <a:ext cx="6096000" cy="2519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sz="700" b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SetConversation(isGroup bool, groupName, groupPhoto string) (models.Conversation, error)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FAF5DB6-D45E-A231-CECE-DACE3F33A9C5}"/>
              </a:ext>
            </a:extLst>
          </p:cNvPr>
          <p:cNvCxnSpPr>
            <a:stCxn id="8" idx="3"/>
            <a:endCxn id="10" idx="0"/>
          </p:cNvCxnSpPr>
          <p:nvPr/>
        </p:nvCxnSpPr>
        <p:spPr>
          <a:xfrm>
            <a:off x="6621517" y="1005239"/>
            <a:ext cx="2496244" cy="249338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59A01E6-C77F-F4C7-532F-7229EE4EA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91" y="1440650"/>
            <a:ext cx="7772400" cy="48301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958936-7E85-F13C-3922-2889764F8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912" y="3498626"/>
            <a:ext cx="5305697" cy="30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06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01E67-0E72-D95E-BEFB-177600302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A908F1-AC60-A20B-C2DC-129437FC6C7D}"/>
              </a:ext>
            </a:extLst>
          </p:cNvPr>
          <p:cNvSpPr txBox="1"/>
          <p:nvPr/>
        </p:nvSpPr>
        <p:spPr>
          <a:xfrm>
            <a:off x="566058" y="1439762"/>
            <a:ext cx="5303519" cy="44012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T" sz="400"/>
              <a:t>package database</a:t>
            </a:r>
          </a:p>
          <a:p>
            <a:endParaRPr lang="en-IT" sz="400"/>
          </a:p>
          <a:p>
            <a:r>
              <a:rPr lang="en-IT" sz="400"/>
              <a:t>import (</a:t>
            </a:r>
          </a:p>
          <a:p>
            <a:r>
              <a:rPr lang="en-IT" sz="400"/>
              <a:t>	api "AlChats/service/api/models"</a:t>
            </a:r>
          </a:p>
          <a:p>
            <a:r>
              <a:rPr lang="en-IT" sz="400"/>
              <a:t>	"fmt"</a:t>
            </a:r>
          </a:p>
          <a:p>
            <a:r>
              <a:rPr lang="en-IT" sz="400"/>
              <a:t>)</a:t>
            </a:r>
          </a:p>
          <a:p>
            <a:endParaRPr lang="en-IT" sz="400"/>
          </a:p>
          <a:p>
            <a:r>
              <a:rPr lang="en-IT" sz="400"/>
              <a:t>func (db *appdbimpl) SetConversation(userIDs []string, isGroup bool, groupName, groupPhoto string) (api.Conversation, error) {</a:t>
            </a:r>
          </a:p>
          <a:p>
            <a:r>
              <a:rPr lang="en-IT" sz="400"/>
              <a:t>	var conversation api.Conversation</a:t>
            </a:r>
          </a:p>
          <a:p>
            <a:endParaRPr lang="en-IT" sz="400"/>
          </a:p>
          <a:p>
            <a:r>
              <a:rPr lang="en-IT" sz="400"/>
              <a:t>	// Check for invalid userIDs length</a:t>
            </a:r>
          </a:p>
          <a:p>
            <a:r>
              <a:rPr lang="en-IT" sz="400"/>
              <a:t>	if len(userIDs) == 1 {</a:t>
            </a:r>
          </a:p>
          <a:p>
            <a:r>
              <a:rPr lang="en-IT" sz="400"/>
              <a:t>		return conversation, fmt.Errorf("cannot create a conversation with only one user")</a:t>
            </a:r>
          </a:p>
          <a:p>
            <a:r>
              <a:rPr lang="en-IT" sz="400"/>
              <a:t>	}</a:t>
            </a:r>
          </a:p>
          <a:p>
            <a:endParaRPr lang="en-IT" sz="400"/>
          </a:p>
          <a:p>
            <a:r>
              <a:rPr lang="en-IT" sz="400"/>
              <a:t>	// Check if userIDs is greater than 2 and isGroup is false</a:t>
            </a:r>
          </a:p>
          <a:p>
            <a:r>
              <a:rPr lang="en-IT" sz="400"/>
              <a:t>	if len(userIDs) &gt; 2 &amp;&amp; !isGroup {</a:t>
            </a:r>
          </a:p>
          <a:p>
            <a:r>
              <a:rPr lang="en-IT" sz="400"/>
              <a:t>		return conversation, fmt.Errorf("cannot create a group conversation with more than two users without setting isGroup to true")</a:t>
            </a:r>
          </a:p>
          <a:p>
            <a:r>
              <a:rPr lang="en-IT" sz="400"/>
              <a:t>	}</a:t>
            </a:r>
          </a:p>
          <a:p>
            <a:endParaRPr lang="en-IT" sz="400"/>
          </a:p>
          <a:p>
            <a:r>
              <a:rPr lang="en-IT" sz="400"/>
              <a:t>	// SQL to insert a new conversation and retrieve the generated ConversationID and other fields</a:t>
            </a:r>
          </a:p>
          <a:p>
            <a:r>
              <a:rPr lang="en-IT" sz="400"/>
              <a:t>	query := `</a:t>
            </a:r>
          </a:p>
          <a:p>
            <a:r>
              <a:rPr lang="en-IT" sz="400"/>
              <a:t>		INSERT INTO conversation_table (IsGroup, GroupName, GroupPhoto) </a:t>
            </a:r>
          </a:p>
          <a:p>
            <a:r>
              <a:rPr lang="en-IT" sz="400"/>
              <a:t>		VALUES (?, ?, ?)</a:t>
            </a:r>
          </a:p>
          <a:p>
            <a:r>
              <a:rPr lang="en-IT" sz="400"/>
              <a:t>		RETURNING </a:t>
            </a:r>
          </a:p>
          <a:p>
            <a:r>
              <a:rPr lang="en-IT" sz="400"/>
              <a:t>			ConversationID, </a:t>
            </a:r>
          </a:p>
          <a:p>
            <a:r>
              <a:rPr lang="en-IT" sz="400"/>
              <a:t>			IsGroup, </a:t>
            </a:r>
          </a:p>
          <a:p>
            <a:r>
              <a:rPr lang="en-IT" sz="400"/>
              <a:t>			COALESCE(GroupName, ''), </a:t>
            </a:r>
          </a:p>
          <a:p>
            <a:r>
              <a:rPr lang="en-IT" sz="400"/>
              <a:t>			COALESCE(GroupPhoto, '')</a:t>
            </a:r>
          </a:p>
          <a:p>
            <a:r>
              <a:rPr lang="en-IT" sz="400"/>
              <a:t>	`</a:t>
            </a:r>
          </a:p>
          <a:p>
            <a:endParaRPr lang="en-IT" sz="400"/>
          </a:p>
          <a:p>
            <a:r>
              <a:rPr lang="en-IT" sz="400"/>
              <a:t>	// Insert the conversation and fetch the generated fields</a:t>
            </a:r>
          </a:p>
          <a:p>
            <a:r>
              <a:rPr lang="en-IT" sz="400"/>
              <a:t>	err := db.c.QueryRow(query, isGroup, groupName, groupPhoto).</a:t>
            </a:r>
          </a:p>
          <a:p>
            <a:r>
              <a:rPr lang="en-IT" sz="400"/>
              <a:t>		Scan(&amp;conversation.ConversationID, &amp;conversation.IsGroup, &amp;conversation.GroupName, &amp;conversation.GroupPhoto)</a:t>
            </a:r>
          </a:p>
          <a:p>
            <a:r>
              <a:rPr lang="en-IT" sz="400"/>
              <a:t>	if err != nil {</a:t>
            </a:r>
          </a:p>
          <a:p>
            <a:r>
              <a:rPr lang="en-IT" sz="400"/>
              <a:t>		// Handle any database error</a:t>
            </a:r>
          </a:p>
          <a:p>
            <a:r>
              <a:rPr lang="en-IT" sz="400"/>
              <a:t>		return conversation, fmt.Errorf("failed to create conversation: %w", err)</a:t>
            </a:r>
          </a:p>
          <a:p>
            <a:r>
              <a:rPr lang="en-IT" sz="400"/>
              <a:t>	}</a:t>
            </a:r>
          </a:p>
          <a:p>
            <a:endParaRPr lang="en-IT" sz="400"/>
          </a:p>
          <a:p>
            <a:r>
              <a:rPr lang="en-IT" sz="400"/>
              <a:t>	// Insert user-conversation relationships into the user_conversation_table</a:t>
            </a:r>
          </a:p>
          <a:p>
            <a:r>
              <a:rPr lang="en-IT" sz="400"/>
              <a:t>	for _, userID := range userIDs {</a:t>
            </a:r>
          </a:p>
          <a:p>
            <a:r>
              <a:rPr lang="en-IT" sz="400"/>
              <a:t>		// Check if the UserID exists in the user_table</a:t>
            </a:r>
          </a:p>
          <a:p>
            <a:r>
              <a:rPr lang="en-IT" sz="400"/>
              <a:t>		var exists bool</a:t>
            </a:r>
          </a:p>
          <a:p>
            <a:r>
              <a:rPr lang="en-IT" sz="400"/>
              <a:t>		checkUserQuery := `SELECT EXISTS(SELECT 1 FROM user_table WHERE UserID = ?)`</a:t>
            </a:r>
          </a:p>
          <a:p>
            <a:r>
              <a:rPr lang="en-IT" sz="400"/>
              <a:t>		err := db.c.QueryRow(checkUserQuery, userID).Scan(&amp;exists)</a:t>
            </a:r>
          </a:p>
          <a:p>
            <a:r>
              <a:rPr lang="en-IT" sz="400"/>
              <a:t>		if err != nil {</a:t>
            </a:r>
          </a:p>
          <a:p>
            <a:r>
              <a:rPr lang="en-IT" sz="400"/>
              <a:t>			return conversation, fmt.Errorf("failed to check if user exists: %w", err)</a:t>
            </a:r>
          </a:p>
          <a:p>
            <a:r>
              <a:rPr lang="en-IT" sz="400"/>
              <a:t>		}</a:t>
            </a:r>
          </a:p>
          <a:p>
            <a:endParaRPr lang="en-IT" sz="400"/>
          </a:p>
          <a:p>
            <a:r>
              <a:rPr lang="en-IT" sz="400"/>
              <a:t>		// If the user does not exist, return an error</a:t>
            </a:r>
          </a:p>
          <a:p>
            <a:r>
              <a:rPr lang="en-IT" sz="400"/>
              <a:t>		if !exists {</a:t>
            </a:r>
          </a:p>
          <a:p>
            <a:r>
              <a:rPr lang="en-IT" sz="400"/>
              <a:t>			return conversation, fmt.Errorf("user with UserID %s does not exist", userID)</a:t>
            </a:r>
          </a:p>
          <a:p>
            <a:r>
              <a:rPr lang="en-IT" sz="400"/>
              <a:t>		}</a:t>
            </a:r>
          </a:p>
          <a:p>
            <a:endParaRPr lang="en-IT" sz="400"/>
          </a:p>
          <a:p>
            <a:r>
              <a:rPr lang="en-IT" sz="400"/>
              <a:t>		// SQL to insert the relationship between user and conversation</a:t>
            </a:r>
          </a:p>
          <a:p>
            <a:r>
              <a:rPr lang="en-IT" sz="400"/>
              <a:t>		relationshipQuery := `</a:t>
            </a:r>
          </a:p>
          <a:p>
            <a:r>
              <a:rPr lang="en-IT" sz="400"/>
              <a:t>			INSERT INTO user_conversation_table (UserID, ConversationID)</a:t>
            </a:r>
          </a:p>
          <a:p>
            <a:r>
              <a:rPr lang="en-IT" sz="400"/>
              <a:t>			VALUES (?, ?)</a:t>
            </a:r>
          </a:p>
          <a:p>
            <a:r>
              <a:rPr lang="en-IT" sz="400"/>
              <a:t>		`</a:t>
            </a:r>
          </a:p>
          <a:p>
            <a:endParaRPr lang="en-IT" sz="400"/>
          </a:p>
          <a:p>
            <a:r>
              <a:rPr lang="en-IT" sz="400"/>
              <a:t>		// Insert the user-conversation relationship</a:t>
            </a:r>
          </a:p>
          <a:p>
            <a:r>
              <a:rPr lang="en-IT" sz="400"/>
              <a:t>		_, err = db.c.Exec(relationshipQuery, userID, conversation.ConversationID)</a:t>
            </a:r>
          </a:p>
          <a:p>
            <a:r>
              <a:rPr lang="en-IT" sz="400"/>
              <a:t>		if err != nil {</a:t>
            </a:r>
          </a:p>
          <a:p>
            <a:r>
              <a:rPr lang="en-IT" sz="400"/>
              <a:t>			// If an error occurs, return the error</a:t>
            </a:r>
          </a:p>
          <a:p>
            <a:r>
              <a:rPr lang="en-IT" sz="400"/>
              <a:t>			return conversation, fmt.Errorf("failed to create user-conversation relationship: %w", err)</a:t>
            </a:r>
          </a:p>
          <a:p>
            <a:r>
              <a:rPr lang="en-IT" sz="400"/>
              <a:t>		}</a:t>
            </a:r>
          </a:p>
          <a:p>
            <a:r>
              <a:rPr lang="en-IT" sz="400"/>
              <a:t>	}</a:t>
            </a:r>
          </a:p>
          <a:p>
            <a:endParaRPr lang="en-IT" sz="400"/>
          </a:p>
          <a:p>
            <a:r>
              <a:rPr lang="en-IT" sz="400"/>
              <a:t>	return conversation, nil</a:t>
            </a:r>
          </a:p>
          <a:p>
            <a:r>
              <a:rPr lang="en-IT" sz="40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56055-3990-82DC-C9DA-3C769BF003C1}"/>
              </a:ext>
            </a:extLst>
          </p:cNvPr>
          <p:cNvSpPr txBox="1"/>
          <p:nvPr/>
        </p:nvSpPr>
        <p:spPr>
          <a:xfrm>
            <a:off x="217714" y="243840"/>
            <a:ext cx="544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Creazione funzioni DB per Conversation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BB05F-E27F-F5E4-AB22-7999401EC13F}"/>
              </a:ext>
            </a:extLst>
          </p:cNvPr>
          <p:cNvSpPr txBox="1"/>
          <p:nvPr/>
        </p:nvSpPr>
        <p:spPr>
          <a:xfrm>
            <a:off x="566058" y="978097"/>
            <a:ext cx="242739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T" sz="2400"/>
              <a:t>codice completo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AFDC4-86BB-ACC5-11B3-8D6DEDFE58CA}"/>
              </a:ext>
            </a:extLst>
          </p:cNvPr>
          <p:cNvSpPr txBox="1"/>
          <p:nvPr/>
        </p:nvSpPr>
        <p:spPr>
          <a:xfrm>
            <a:off x="7106194" y="1208929"/>
            <a:ext cx="43543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verifica se gli userid passati sono giusti</a:t>
            </a:r>
          </a:p>
          <a:p>
            <a:r>
              <a:rPr lang="en-IT"/>
              <a:t>(considerando group o coversazione</a:t>
            </a:r>
          </a:p>
          <a:p>
            <a:endParaRPr lang="en-IT"/>
          </a:p>
          <a:p>
            <a:r>
              <a:rPr lang="en-IT"/>
              <a:t>aggiorna tabella relazione molti-molti </a:t>
            </a:r>
          </a:p>
          <a:p>
            <a:r>
              <a:rPr lang="en-IT"/>
              <a:t>dopo aver verificato che ogni utente esiste</a:t>
            </a:r>
          </a:p>
          <a:p>
            <a:endParaRPr lang="en-IT"/>
          </a:p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39476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92B42-2427-37F8-9248-8018EDE0D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069AF9-897C-4608-A160-BF70DD80C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196810"/>
            <a:ext cx="7772400" cy="4830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36B4F7-126E-E638-5A2E-BBBD62466C4F}"/>
              </a:ext>
            </a:extLst>
          </p:cNvPr>
          <p:cNvSpPr txBox="1"/>
          <p:nvPr/>
        </p:nvSpPr>
        <p:spPr>
          <a:xfrm>
            <a:off x="217714" y="243840"/>
            <a:ext cx="544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Creazione funzioni DB per Conversation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3BF62-0426-2B5C-D4D4-F81436DDB790}"/>
              </a:ext>
            </a:extLst>
          </p:cNvPr>
          <p:cNvSpPr txBox="1"/>
          <p:nvPr/>
        </p:nvSpPr>
        <p:spPr>
          <a:xfrm>
            <a:off x="1558835" y="768813"/>
            <a:ext cx="8595360" cy="2654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sz="1000" b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GetAllConversations() ([]api.Conversation, error)</a:t>
            </a:r>
          </a:p>
        </p:txBody>
      </p:sp>
    </p:spTree>
    <p:extLst>
      <p:ext uri="{BB962C8B-B14F-4D97-AF65-F5344CB8AC3E}">
        <p14:creationId xmlns:p14="http://schemas.microsoft.com/office/powerpoint/2010/main" val="888316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B71BD-EEFD-85D6-AE3C-72F64238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6D752F-79FB-CABC-A58C-F504F79A6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240353"/>
            <a:ext cx="7772400" cy="4830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EA1CDA-9B37-5AF2-9EF7-564D31229684}"/>
              </a:ext>
            </a:extLst>
          </p:cNvPr>
          <p:cNvSpPr txBox="1"/>
          <p:nvPr/>
        </p:nvSpPr>
        <p:spPr>
          <a:xfrm>
            <a:off x="217714" y="243840"/>
            <a:ext cx="544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Creazione funzioni DB per Conversation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644FE-109A-F561-B865-D87B472F0C5A}"/>
              </a:ext>
            </a:extLst>
          </p:cNvPr>
          <p:cNvSpPr txBox="1"/>
          <p:nvPr/>
        </p:nvSpPr>
        <p:spPr>
          <a:xfrm>
            <a:off x="1558835" y="768813"/>
            <a:ext cx="8595360" cy="2654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sz="1000" b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GetAllConversationsByMember(userID string) ([]api.Conversation, error)</a:t>
            </a:r>
          </a:p>
        </p:txBody>
      </p:sp>
    </p:spTree>
    <p:extLst>
      <p:ext uri="{BB962C8B-B14F-4D97-AF65-F5344CB8AC3E}">
        <p14:creationId xmlns:p14="http://schemas.microsoft.com/office/powerpoint/2010/main" val="2715453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AFE6C-AA4D-F3DB-48A3-7F3457B1A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D77E69-0BD5-4E03-F971-0D91915D9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3565"/>
            <a:ext cx="7772400" cy="4830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494EB-3B95-7C9F-732D-B9D72E553962}"/>
              </a:ext>
            </a:extLst>
          </p:cNvPr>
          <p:cNvSpPr txBox="1"/>
          <p:nvPr/>
        </p:nvSpPr>
        <p:spPr>
          <a:xfrm>
            <a:off x="217714" y="243840"/>
            <a:ext cx="544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Creazione funzioni DB per Conversation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5864D-4178-6CA5-510A-0C72906EB268}"/>
              </a:ext>
            </a:extLst>
          </p:cNvPr>
          <p:cNvSpPr txBox="1"/>
          <p:nvPr/>
        </p:nvSpPr>
        <p:spPr>
          <a:xfrm>
            <a:off x="1558835" y="768813"/>
            <a:ext cx="8595360" cy="2654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sz="1000" b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GetConversationMembers(conversationID string) ([]api.User, error)</a:t>
            </a:r>
          </a:p>
        </p:txBody>
      </p:sp>
    </p:spTree>
    <p:extLst>
      <p:ext uri="{BB962C8B-B14F-4D97-AF65-F5344CB8AC3E}">
        <p14:creationId xmlns:p14="http://schemas.microsoft.com/office/powerpoint/2010/main" val="4267393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A66CB-3E7B-C7CD-F011-307B0D4F8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ACF97F-A422-C8DC-55B1-58991B5D9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95" y="1318730"/>
            <a:ext cx="7772400" cy="48301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BA1A53-EE6A-5672-BD72-BCF46EDB69F3}"/>
              </a:ext>
            </a:extLst>
          </p:cNvPr>
          <p:cNvSpPr txBox="1"/>
          <p:nvPr/>
        </p:nvSpPr>
        <p:spPr>
          <a:xfrm>
            <a:off x="217714" y="243840"/>
            <a:ext cx="544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Creazione funzioni DB per Conversation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A7420-DBE7-2030-ADA4-EBF817E17FA8}"/>
              </a:ext>
            </a:extLst>
          </p:cNvPr>
          <p:cNvSpPr txBox="1"/>
          <p:nvPr/>
        </p:nvSpPr>
        <p:spPr>
          <a:xfrm>
            <a:off x="3413760" y="3733800"/>
            <a:ext cx="8595360" cy="8040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sz="1000" b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SetConversation(userIDs []string, isGroup bool, groupName, groupPhoto string) (api.Conversation, error)</a:t>
            </a:r>
          </a:p>
          <a:p>
            <a:pPr>
              <a:lnSpc>
                <a:spcPts val="1350"/>
              </a:lnSpc>
            </a:pPr>
            <a:r>
              <a:rPr lang="en-GB" sz="1000" b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GetAllConversations() ([]api.Conversation, error)</a:t>
            </a:r>
          </a:p>
          <a:p>
            <a:pPr>
              <a:lnSpc>
                <a:spcPts val="1350"/>
              </a:lnSpc>
            </a:pPr>
            <a:r>
              <a:rPr lang="en-GB" sz="1000" b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GetAllConversationsByMember(userID string) ([]api.Conversation, error)</a:t>
            </a:r>
          </a:p>
          <a:p>
            <a:pPr>
              <a:lnSpc>
                <a:spcPts val="1350"/>
              </a:lnSpc>
            </a:pPr>
            <a:r>
              <a:rPr lang="en-GB" sz="1000" b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GetConversationMembers(conversationID string) ([]api.User, error)</a:t>
            </a:r>
          </a:p>
        </p:txBody>
      </p:sp>
    </p:spTree>
    <p:extLst>
      <p:ext uri="{BB962C8B-B14F-4D97-AF65-F5344CB8AC3E}">
        <p14:creationId xmlns:p14="http://schemas.microsoft.com/office/powerpoint/2010/main" val="1646125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258B4-6F98-95BC-6E3A-3CCA407D0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44D810-2A0D-2698-320C-6239BE1F0791}"/>
              </a:ext>
            </a:extLst>
          </p:cNvPr>
          <p:cNvSpPr txBox="1"/>
          <p:nvPr/>
        </p:nvSpPr>
        <p:spPr>
          <a:xfrm>
            <a:off x="217714" y="243840"/>
            <a:ext cx="5873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Creazione endpoint HTTP per Conversation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8FF859-3FB5-D2B1-D097-9BC4CF1E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583311"/>
            <a:ext cx="7772400" cy="4701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DA3A62-DA5D-DE8D-0746-69CCBFFBC408}"/>
              </a:ext>
            </a:extLst>
          </p:cNvPr>
          <p:cNvSpPr txBox="1"/>
          <p:nvPr/>
        </p:nvSpPr>
        <p:spPr>
          <a:xfrm>
            <a:off x="1872343" y="1140823"/>
            <a:ext cx="863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cambio nome dei controller in handler (handler-user ed il nuovo handler-conversation</a:t>
            </a:r>
          </a:p>
        </p:txBody>
      </p:sp>
    </p:spTree>
    <p:extLst>
      <p:ext uri="{BB962C8B-B14F-4D97-AF65-F5344CB8AC3E}">
        <p14:creationId xmlns:p14="http://schemas.microsoft.com/office/powerpoint/2010/main" val="1167467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09F60-368C-B02F-C8FD-D8218A3D3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0C9A08-B942-C12F-312C-DE0196165AFA}"/>
              </a:ext>
            </a:extLst>
          </p:cNvPr>
          <p:cNvSpPr txBox="1"/>
          <p:nvPr/>
        </p:nvSpPr>
        <p:spPr>
          <a:xfrm>
            <a:off x="217714" y="243840"/>
            <a:ext cx="5873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Creazione endpoint HTTP per Conversation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47F1D2-A183-1A9F-F89D-31823A52401D}"/>
              </a:ext>
            </a:extLst>
          </p:cNvPr>
          <p:cNvSpPr txBox="1"/>
          <p:nvPr/>
        </p:nvSpPr>
        <p:spPr>
          <a:xfrm>
            <a:off x="1872343" y="893521"/>
            <a:ext cx="899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cambio nome anche ai file del db che contengono le query DDL (data definition language)</a:t>
            </a:r>
          </a:p>
          <a:p>
            <a:r>
              <a:rPr lang="en-IT"/>
              <a:t>user-db.go diventa ddl.user.go (solo per una questione di leggibilità)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21A80-4CAB-B2D8-F5D0-CC0A440A7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491" y="1727869"/>
            <a:ext cx="7772400" cy="470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58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529B2-929A-84C1-45A4-1E63F083B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8B9EC7-E5A6-1195-28FD-8E4DD54E6C6E}"/>
              </a:ext>
            </a:extLst>
          </p:cNvPr>
          <p:cNvSpPr txBox="1"/>
          <p:nvPr/>
        </p:nvSpPr>
        <p:spPr>
          <a:xfrm>
            <a:off x="217714" y="243840"/>
            <a:ext cx="5873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Creazione endpoint HTTP per Conversation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02537-DE44-9F0F-923C-3475DEDE0031}"/>
              </a:ext>
            </a:extLst>
          </p:cNvPr>
          <p:cNvSpPr txBox="1"/>
          <p:nvPr/>
        </p:nvSpPr>
        <p:spPr>
          <a:xfrm>
            <a:off x="1872343" y="893521"/>
            <a:ext cx="7124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creo ConversationRequest che mi serve per definire il body della POST</a:t>
            </a:r>
          </a:p>
          <a:p>
            <a:r>
              <a:rPr lang="en-IT"/>
              <a:t>creo il SetConversationhandler e lo dichiaro nel router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EB43D0-6A57-BBF8-964C-65EC7C0E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91" y="1727868"/>
            <a:ext cx="7772400" cy="4701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144B09-F88B-0EEE-F5CD-F14D32B95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612" y="2706297"/>
            <a:ext cx="4434840" cy="2392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3662E9-35C1-A962-855D-DEBD4B0A77FB}"/>
              </a:ext>
            </a:extLst>
          </p:cNvPr>
          <p:cNvSpPr txBox="1"/>
          <p:nvPr/>
        </p:nvSpPr>
        <p:spPr>
          <a:xfrm>
            <a:off x="7542081" y="5312939"/>
            <a:ext cx="4649919" cy="15040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sz="600" b="0">
                <a:solidFill>
                  <a:srgbClr val="000000"/>
                </a:solidFill>
                <a:effectLst/>
                <a:latin typeface="IBMPlexMono, Monaco,  Courier New"/>
              </a:rPr>
              <a:t>{</a:t>
            </a:r>
          </a:p>
          <a:p>
            <a:pPr lvl="1">
              <a:lnSpc>
                <a:spcPts val="1350"/>
              </a:lnSpc>
            </a:pPr>
            <a:r>
              <a:rPr lang="en-GB" sz="600" b="0">
                <a:solidFill>
                  <a:srgbClr val="A31515"/>
                </a:solidFill>
                <a:effectLst/>
                <a:latin typeface="IBMPlexMono, Monaco,  Courier New"/>
              </a:rPr>
              <a:t>"user_ids"</a:t>
            </a:r>
            <a:r>
              <a:rPr lang="en-GB" sz="600" b="0">
                <a:solidFill>
                  <a:srgbClr val="000000"/>
                </a:solidFill>
                <a:effectLst/>
                <a:latin typeface="IBMPlexMono, Monaco,  Courier New"/>
              </a:rPr>
              <a:t>: [</a:t>
            </a:r>
            <a:r>
              <a:rPr lang="en-GB" sz="600" b="0">
                <a:solidFill>
                  <a:srgbClr val="0451A5"/>
                </a:solidFill>
                <a:effectLst/>
                <a:latin typeface="IBMPlexMono, Monaco,  Courier New"/>
              </a:rPr>
              <a:t>"5eef00fcbfddfa3848b9f850e1015184"</a:t>
            </a:r>
            <a:r>
              <a:rPr lang="en-GB" sz="600" b="0">
                <a:solidFill>
                  <a:srgbClr val="000000"/>
                </a:solidFill>
                <a:effectLst/>
                <a:latin typeface="IBMPlexMono, Monaco,  Courier New"/>
              </a:rPr>
              <a:t>, </a:t>
            </a:r>
            <a:r>
              <a:rPr lang="en-GB" sz="600" b="0">
                <a:solidFill>
                  <a:srgbClr val="0451A5"/>
                </a:solidFill>
                <a:effectLst/>
                <a:latin typeface="IBMPlexMono, Monaco,  Courier New"/>
              </a:rPr>
              <a:t>"daf495832109b2785bb525055633c4c9"</a:t>
            </a:r>
            <a:r>
              <a:rPr lang="en-GB" sz="600" b="0">
                <a:solidFill>
                  <a:srgbClr val="000000"/>
                </a:solidFill>
                <a:effectLst/>
                <a:latin typeface="IBMPlexMono, Monaco,  Courier New"/>
              </a:rPr>
              <a:t>],</a:t>
            </a:r>
          </a:p>
          <a:p>
            <a:pPr lvl="1">
              <a:lnSpc>
                <a:spcPts val="1350"/>
              </a:lnSpc>
            </a:pPr>
            <a:r>
              <a:rPr lang="en-GB" sz="600" b="0">
                <a:solidFill>
                  <a:srgbClr val="A31515"/>
                </a:solidFill>
                <a:effectLst/>
                <a:latin typeface="IBMPlexMono, Monaco,  Courier New"/>
              </a:rPr>
              <a:t>"is_group"</a:t>
            </a:r>
            <a:r>
              <a:rPr lang="en-GB" sz="600" b="0">
                <a:solidFill>
                  <a:srgbClr val="000000"/>
                </a:solidFill>
                <a:effectLst/>
                <a:latin typeface="IBMPlexMono, Monaco,  Courier New"/>
              </a:rPr>
              <a:t>: </a:t>
            </a:r>
            <a:r>
              <a:rPr lang="en-GB" sz="600" b="1">
                <a:solidFill>
                  <a:srgbClr val="0451A5"/>
                </a:solidFill>
                <a:effectLst/>
                <a:latin typeface="IBMPlexMono, Monaco,  Courier New"/>
              </a:rPr>
              <a:t>false</a:t>
            </a:r>
            <a:r>
              <a:rPr lang="en-GB" sz="600" b="0">
                <a:solidFill>
                  <a:srgbClr val="000000"/>
                </a:solidFill>
                <a:effectLst/>
                <a:latin typeface="IBMPlexMono, Monaco,  Courier New"/>
              </a:rPr>
              <a:t>,</a:t>
            </a:r>
          </a:p>
          <a:p>
            <a:pPr lvl="1">
              <a:lnSpc>
                <a:spcPts val="1350"/>
              </a:lnSpc>
            </a:pPr>
            <a:r>
              <a:rPr lang="en-GB" sz="600" b="0">
                <a:solidFill>
                  <a:srgbClr val="A31515"/>
                </a:solidFill>
                <a:effectLst/>
                <a:latin typeface="IBMPlexMono, Monaco,  Courier New"/>
              </a:rPr>
              <a:t>"group_name"</a:t>
            </a:r>
            <a:r>
              <a:rPr lang="en-GB" sz="600" b="0">
                <a:solidFill>
                  <a:srgbClr val="000000"/>
                </a:solidFill>
                <a:effectLst/>
                <a:latin typeface="IBMPlexMono, Monaco,  Courier New"/>
              </a:rPr>
              <a:t>: </a:t>
            </a:r>
            <a:r>
              <a:rPr lang="en-GB" sz="600" b="0">
                <a:solidFill>
                  <a:srgbClr val="0451A5"/>
                </a:solidFill>
                <a:effectLst/>
                <a:latin typeface="IBMPlexMono, Monaco,  Courier New"/>
              </a:rPr>
              <a:t>""</a:t>
            </a:r>
            <a:r>
              <a:rPr lang="en-GB" sz="600" b="0">
                <a:solidFill>
                  <a:srgbClr val="000000"/>
                </a:solidFill>
                <a:effectLst/>
                <a:latin typeface="IBMPlexMono, Monaco,  Courier New"/>
              </a:rPr>
              <a:t>,</a:t>
            </a:r>
          </a:p>
          <a:p>
            <a:pPr lvl="1">
              <a:lnSpc>
                <a:spcPts val="1350"/>
              </a:lnSpc>
            </a:pPr>
            <a:r>
              <a:rPr lang="en-GB" sz="600" b="0">
                <a:solidFill>
                  <a:srgbClr val="A31515"/>
                </a:solidFill>
                <a:effectLst/>
                <a:latin typeface="IBMPlexMono, Monaco,  Courier New"/>
              </a:rPr>
              <a:t>"group_photo"</a:t>
            </a:r>
            <a:r>
              <a:rPr lang="en-GB" sz="600" b="0">
                <a:solidFill>
                  <a:srgbClr val="000000"/>
                </a:solidFill>
                <a:effectLst/>
                <a:latin typeface="IBMPlexMono, Monaco,  Courier New"/>
              </a:rPr>
              <a:t>: </a:t>
            </a:r>
            <a:r>
              <a:rPr lang="en-GB" sz="600" b="0">
                <a:solidFill>
                  <a:srgbClr val="0451A5"/>
                </a:solidFill>
                <a:effectLst/>
                <a:latin typeface="IBMPlexMono, Monaco,  Courier New"/>
              </a:rPr>
              <a:t>"https://example.com/photo.png"</a:t>
            </a:r>
            <a:endParaRPr lang="en-GB" sz="600" b="0">
              <a:solidFill>
                <a:srgbClr val="000000"/>
              </a:solidFill>
              <a:effectLst/>
              <a:latin typeface="IBMPlexMono, Monaco,  Courier New"/>
            </a:endParaRPr>
          </a:p>
          <a:p>
            <a:pPr>
              <a:lnSpc>
                <a:spcPts val="1350"/>
              </a:lnSpc>
            </a:pPr>
            <a:r>
              <a:rPr lang="en-GB" sz="600" b="0">
                <a:solidFill>
                  <a:srgbClr val="000000"/>
                </a:solidFill>
                <a:effectLst/>
                <a:latin typeface="IBMPlexMono, Monaco,  Courier New"/>
              </a:rPr>
              <a:t>}</a:t>
            </a:r>
          </a:p>
          <a:p>
            <a:pPr>
              <a:lnSpc>
                <a:spcPts val="1350"/>
              </a:lnSpc>
            </a:pPr>
            <a:br>
              <a:rPr lang="en-GB" sz="600" b="0">
                <a:solidFill>
                  <a:srgbClr val="000000"/>
                </a:solidFill>
                <a:effectLst/>
                <a:latin typeface="IBMPlexMono, Monaco,  Courier New"/>
              </a:rPr>
            </a:br>
            <a:endParaRPr lang="en-GB" sz="600" b="0">
              <a:solidFill>
                <a:srgbClr val="000000"/>
              </a:solidFill>
              <a:effectLst/>
              <a:latin typeface="IBMPlexMono, Monaco, 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4884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00808-5794-A832-DCD2-9206129F8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515A4-4DD1-E49B-9D98-A07EEE13C5C6}"/>
              </a:ext>
            </a:extLst>
          </p:cNvPr>
          <p:cNvSpPr txBox="1"/>
          <p:nvPr/>
        </p:nvSpPr>
        <p:spPr>
          <a:xfrm>
            <a:off x="217714" y="243840"/>
            <a:ext cx="4030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Create a Model Conversation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3C5F1-C68A-BF92-2D60-ED7E8C914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0" y="985984"/>
            <a:ext cx="9524772" cy="55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44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E9F56-21AD-8745-4DD3-38BC48893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9AEDF3-BC6C-E3DC-E7C7-BC24C0E5B23F}"/>
              </a:ext>
            </a:extLst>
          </p:cNvPr>
          <p:cNvSpPr txBox="1"/>
          <p:nvPr/>
        </p:nvSpPr>
        <p:spPr>
          <a:xfrm>
            <a:off x="922049" y="1540530"/>
            <a:ext cx="605419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0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chat-app % cd AlChats </a:t>
            </a:r>
          </a:p>
          <a:p>
            <a:r>
              <a:rPr lang="en-IT" sz="10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AlChats % ls -al al*</a:t>
            </a:r>
          </a:p>
          <a:p>
            <a:r>
              <a:rPr lang="en-IT" sz="1000">
                <a:latin typeface="Courier New" panose="02070309020205020404" pitchFamily="49" charset="0"/>
                <a:cs typeface="Courier New" panose="02070309020205020404" pitchFamily="49" charset="0"/>
              </a:rPr>
              <a:t>-rw-r--r--  1 pcarlo  staff  16384  3 Dic 12:58 alChat.db</a:t>
            </a:r>
          </a:p>
          <a:p>
            <a:r>
              <a:rPr lang="en-IT" sz="10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AlChats % rm alChat.db</a:t>
            </a:r>
          </a:p>
          <a:p>
            <a:r>
              <a:rPr lang="en-IT" sz="10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AlChats % ls -al al*  </a:t>
            </a:r>
          </a:p>
          <a:p>
            <a:r>
              <a:rPr lang="en-IT" sz="1000">
                <a:latin typeface="Courier New" panose="02070309020205020404" pitchFamily="49" charset="0"/>
                <a:cs typeface="Courier New" panose="02070309020205020404" pitchFamily="49" charset="0"/>
              </a:rPr>
              <a:t>zsh: no matches found: al*</a:t>
            </a:r>
          </a:p>
          <a:p>
            <a:r>
              <a:rPr lang="en-IT" sz="10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AlChats %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7EFD6-E6B6-6F84-1FB9-A899CB102297}"/>
              </a:ext>
            </a:extLst>
          </p:cNvPr>
          <p:cNvSpPr txBox="1"/>
          <p:nvPr/>
        </p:nvSpPr>
        <p:spPr>
          <a:xfrm>
            <a:off x="976800" y="1171198"/>
            <a:ext cx="187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cancellazione db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E27252-F2DA-CF63-80AA-6A9F15F51BE3}"/>
              </a:ext>
            </a:extLst>
          </p:cNvPr>
          <p:cNvSpPr txBox="1"/>
          <p:nvPr/>
        </p:nvSpPr>
        <p:spPr>
          <a:xfrm>
            <a:off x="922049" y="3079413"/>
            <a:ext cx="44935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avvio programma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AlChats % go run ./cmd/webapi/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INFO[0000] application initializing                     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INFO[0000] initializing database support                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INFO[0000] initializing API server                      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INFO[0000] API listening on 0.0.0.0:3000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C4603E-47EB-B7FF-9E34-C35CAC4E5B46}"/>
              </a:ext>
            </a:extLst>
          </p:cNvPr>
          <p:cNvSpPr txBox="1"/>
          <p:nvPr/>
        </p:nvSpPr>
        <p:spPr>
          <a:xfrm>
            <a:off x="5955603" y="2744887"/>
            <a:ext cx="464742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check database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sqlite&gt; SELECT name FROM sqlite_master WHERE type='table';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user_table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conversation_table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user_conversation_table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sqlite&gt; select * from user_table;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sqlite&gt; select * from conversation_table;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sqlite&gt; select * from user_conversation_table;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sqlite&gt;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EB29D6-9339-DEF4-0276-1BBF14A6CE97}"/>
              </a:ext>
            </a:extLst>
          </p:cNvPr>
          <p:cNvSpPr txBox="1"/>
          <p:nvPr/>
        </p:nvSpPr>
        <p:spPr>
          <a:xfrm>
            <a:off x="217714" y="243840"/>
            <a:ext cx="5873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Creazione endpoint HTTP per Conversation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10659C-2D72-72E5-5ACE-2DB89EFF6510}"/>
              </a:ext>
            </a:extLst>
          </p:cNvPr>
          <p:cNvSpPr txBox="1"/>
          <p:nvPr/>
        </p:nvSpPr>
        <p:spPr>
          <a:xfrm>
            <a:off x="3245762" y="707894"/>
            <a:ext cx="1944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test endpoint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00E9B1-EA4D-0359-82DC-34C4FBF79C8A}"/>
              </a:ext>
            </a:extLst>
          </p:cNvPr>
          <p:cNvSpPr txBox="1"/>
          <p:nvPr/>
        </p:nvSpPr>
        <p:spPr>
          <a:xfrm>
            <a:off x="6976240" y="4380131"/>
            <a:ext cx="1820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nessun dato</a:t>
            </a:r>
          </a:p>
        </p:txBody>
      </p:sp>
    </p:spTree>
    <p:extLst>
      <p:ext uri="{BB962C8B-B14F-4D97-AF65-F5344CB8AC3E}">
        <p14:creationId xmlns:p14="http://schemas.microsoft.com/office/powerpoint/2010/main" val="1505370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AA443-1D18-F2D4-B1BC-E9A40F4E2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FB0594-E895-CA43-EFE5-405F01779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10" y="798789"/>
            <a:ext cx="9095725" cy="53407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2913CD-EE08-AD44-158E-0BF5C6922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305" y="566056"/>
            <a:ext cx="3719259" cy="59523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23258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84092-08C1-1469-E0E9-4D2D0F774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888A0A-EF79-C71C-A26F-3E69366A2CD6}"/>
              </a:ext>
            </a:extLst>
          </p:cNvPr>
          <p:cNvSpPr txBox="1"/>
          <p:nvPr/>
        </p:nvSpPr>
        <p:spPr>
          <a:xfrm>
            <a:off x="922049" y="1540530"/>
            <a:ext cx="605419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0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chat-app % cd AlChats </a:t>
            </a:r>
          </a:p>
          <a:p>
            <a:r>
              <a:rPr lang="en-IT" sz="10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AlChats % ls -al al*</a:t>
            </a:r>
          </a:p>
          <a:p>
            <a:r>
              <a:rPr lang="en-IT" sz="1000">
                <a:latin typeface="Courier New" panose="02070309020205020404" pitchFamily="49" charset="0"/>
                <a:cs typeface="Courier New" panose="02070309020205020404" pitchFamily="49" charset="0"/>
              </a:rPr>
              <a:t>-rw-r--r--  1 pcarlo  staff  16384  3 Dic 12:58 alChat.db</a:t>
            </a:r>
          </a:p>
          <a:p>
            <a:r>
              <a:rPr lang="en-IT" sz="10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AlChats % rm alChat.db</a:t>
            </a:r>
          </a:p>
          <a:p>
            <a:r>
              <a:rPr lang="en-IT" sz="10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AlChats % ls -al al*  </a:t>
            </a:r>
          </a:p>
          <a:p>
            <a:r>
              <a:rPr lang="en-IT" sz="1000">
                <a:latin typeface="Courier New" panose="02070309020205020404" pitchFamily="49" charset="0"/>
                <a:cs typeface="Courier New" panose="02070309020205020404" pitchFamily="49" charset="0"/>
              </a:rPr>
              <a:t>zsh: no matches found: al*</a:t>
            </a:r>
          </a:p>
          <a:p>
            <a:r>
              <a:rPr lang="en-IT" sz="10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AlChats %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31FEA-C618-ABB2-08CF-C13EB9EF876E}"/>
              </a:ext>
            </a:extLst>
          </p:cNvPr>
          <p:cNvSpPr txBox="1"/>
          <p:nvPr/>
        </p:nvSpPr>
        <p:spPr>
          <a:xfrm>
            <a:off x="976800" y="1171198"/>
            <a:ext cx="187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cancellazione db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C3837-BFAA-17C1-7D49-5B2867305831}"/>
              </a:ext>
            </a:extLst>
          </p:cNvPr>
          <p:cNvSpPr txBox="1"/>
          <p:nvPr/>
        </p:nvSpPr>
        <p:spPr>
          <a:xfrm>
            <a:off x="922049" y="3079413"/>
            <a:ext cx="44935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avvio programma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AlChats % go run ./cmd/webapi/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INFO[0000] application initializing                     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INFO[0000] initializing database support                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INFO[0000] initializing API server                      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INFO[0000] API listening on 0.0.0.0:3000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94B11-9A47-5BA1-082E-5D46AF0D9E6A}"/>
              </a:ext>
            </a:extLst>
          </p:cNvPr>
          <p:cNvSpPr txBox="1"/>
          <p:nvPr/>
        </p:nvSpPr>
        <p:spPr>
          <a:xfrm>
            <a:off x="5075121" y="2983386"/>
            <a:ext cx="51860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check database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sqlite&gt; </a:t>
            </a:r>
            <a:r>
              <a:rPr lang="en-GB" sz="1000" b="1">
                <a:latin typeface="Courier New" panose="02070309020205020404" pitchFamily="49" charset="0"/>
                <a:cs typeface="Courier New" panose="02070309020205020404" pitchFamily="49" charset="0"/>
              </a:rPr>
              <a:t>select * from user_table;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5eef00fcbfddfa3848b9f850e1015184|alberto|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daf495832109b2785bb525055633c4c9|carlo|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3c59b996675ea47c2000243bc62870d6|savina|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9ff0bdbbf168186944839b7da678905d|marialuisa|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sqlite&gt; </a:t>
            </a:r>
            <a:r>
              <a:rPr lang="en-GB" sz="1000" b="1">
                <a:latin typeface="Courier New" panose="02070309020205020404" pitchFamily="49" charset="0"/>
                <a:cs typeface="Courier New" panose="02070309020205020404" pitchFamily="49" charset="0"/>
              </a:rPr>
              <a:t>select * from conversation_table;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95eac945d8be32915c0b8f16bfaa9df3|0||https://example.com/photo.png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sqlite&gt; </a:t>
            </a:r>
            <a:r>
              <a:rPr lang="en-GB" sz="1000" b="1">
                <a:latin typeface="Courier New" panose="02070309020205020404" pitchFamily="49" charset="0"/>
                <a:cs typeface="Courier New" panose="02070309020205020404" pitchFamily="49" charset="0"/>
              </a:rPr>
              <a:t>select * from user_conversation_table;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5eef00fcbfddfa3848b9f850e1015184|95eac945d8be32915c0b8f16bfaa9df3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daf495832109b2785bb525055633c4c9|95eac945d8be32915c0b8f16bfaa9df3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sqlite&gt;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A507F-87D3-72F5-3B08-5B5FAD66DC03}"/>
              </a:ext>
            </a:extLst>
          </p:cNvPr>
          <p:cNvSpPr txBox="1"/>
          <p:nvPr/>
        </p:nvSpPr>
        <p:spPr>
          <a:xfrm>
            <a:off x="217714" y="243840"/>
            <a:ext cx="5873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Creazione endpoint HTTP per Conversation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230ED7-D055-83E8-D78C-430DAB0A3D2F}"/>
              </a:ext>
            </a:extLst>
          </p:cNvPr>
          <p:cNvSpPr txBox="1"/>
          <p:nvPr/>
        </p:nvSpPr>
        <p:spPr>
          <a:xfrm>
            <a:off x="3245762" y="707894"/>
            <a:ext cx="1944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test endpoint</a:t>
            </a:r>
          </a:p>
        </p:txBody>
      </p:sp>
    </p:spTree>
    <p:extLst>
      <p:ext uri="{BB962C8B-B14F-4D97-AF65-F5344CB8AC3E}">
        <p14:creationId xmlns:p14="http://schemas.microsoft.com/office/powerpoint/2010/main" val="2161991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D7167-544D-D7A6-12DC-11DB33639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2F3A87-5D20-9781-A744-19FD730C95A2}"/>
              </a:ext>
            </a:extLst>
          </p:cNvPr>
          <p:cNvSpPr txBox="1"/>
          <p:nvPr/>
        </p:nvSpPr>
        <p:spPr>
          <a:xfrm>
            <a:off x="217714" y="243840"/>
            <a:ext cx="5617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Design Database Tables for Conversation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9F77A9-5C08-917F-82C6-E4D4FDA75914}"/>
              </a:ext>
            </a:extLst>
          </p:cNvPr>
          <p:cNvSpPr/>
          <p:nvPr/>
        </p:nvSpPr>
        <p:spPr>
          <a:xfrm>
            <a:off x="789026" y="2063931"/>
            <a:ext cx="3387635" cy="28651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/>
              <a:t>conversation_table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0108CE-F471-533D-15BF-59B6723860AC}"/>
              </a:ext>
            </a:extLst>
          </p:cNvPr>
          <p:cNvSpPr/>
          <p:nvPr/>
        </p:nvSpPr>
        <p:spPr>
          <a:xfrm>
            <a:off x="7942443" y="1079937"/>
            <a:ext cx="3460531" cy="16396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/>
              <a:t>user_table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E59130-CC06-167F-A115-8D1DADE88AB7}"/>
              </a:ext>
            </a:extLst>
          </p:cNvPr>
          <p:cNvSpPr/>
          <p:nvPr/>
        </p:nvSpPr>
        <p:spPr>
          <a:xfrm>
            <a:off x="7942443" y="4464269"/>
            <a:ext cx="3460531" cy="163961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/>
              <a:t>message_table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065A62-D982-4FA1-225D-C9124E8B9B7B}"/>
              </a:ext>
            </a:extLst>
          </p:cNvPr>
          <p:cNvSpPr/>
          <p:nvPr/>
        </p:nvSpPr>
        <p:spPr>
          <a:xfrm rot="20568861">
            <a:off x="4934606" y="1977221"/>
            <a:ext cx="2341179" cy="53737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200"/>
              <a:t>ConversationID vs UserID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4389C89-2071-B877-D933-55BF5D55262B}"/>
              </a:ext>
            </a:extLst>
          </p:cNvPr>
          <p:cNvCxnSpPr>
            <a:stCxn id="3" idx="3"/>
            <a:endCxn id="20" idx="1"/>
          </p:cNvCxnSpPr>
          <p:nvPr/>
        </p:nvCxnSpPr>
        <p:spPr>
          <a:xfrm flipV="1">
            <a:off x="4176661" y="2591784"/>
            <a:ext cx="810209" cy="9047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F0D86B-3E63-1312-D4AC-85CC586A7A0A}"/>
              </a:ext>
            </a:extLst>
          </p:cNvPr>
          <p:cNvCxnSpPr>
            <a:cxnSpLocks/>
            <a:stCxn id="20" idx="3"/>
            <a:endCxn id="4" idx="1"/>
          </p:cNvCxnSpPr>
          <p:nvPr/>
        </p:nvCxnSpPr>
        <p:spPr>
          <a:xfrm flipV="1">
            <a:off x="7223521" y="1899744"/>
            <a:ext cx="718922" cy="2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0A83D0-19DD-8EFB-ECAB-2BD6C95897FE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4176661" y="3496491"/>
            <a:ext cx="3765782" cy="178758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481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7EBB3-92BD-2FB9-AA64-985F77BC5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AA6E06-3732-52A4-56AE-FAB88FF0FDA9}"/>
              </a:ext>
            </a:extLst>
          </p:cNvPr>
          <p:cNvSpPr txBox="1"/>
          <p:nvPr/>
        </p:nvSpPr>
        <p:spPr>
          <a:xfrm>
            <a:off x="217714" y="243840"/>
            <a:ext cx="5273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DDL and Initialization for Conversation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266C01-A108-4BEB-2779-BBD7C035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63" y="1138187"/>
            <a:ext cx="7772400" cy="4581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564F0-CBD1-B0DC-617E-54B246297458}"/>
              </a:ext>
            </a:extLst>
          </p:cNvPr>
          <p:cNvSpPr txBox="1"/>
          <p:nvPr/>
        </p:nvSpPr>
        <p:spPr>
          <a:xfrm>
            <a:off x="8543108" y="1436915"/>
            <a:ext cx="329500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in questa sezione va </a:t>
            </a:r>
          </a:p>
          <a:p>
            <a:r>
              <a:rPr lang="en-IT"/>
              <a:t>aggiunta la verifica per la nuova</a:t>
            </a:r>
          </a:p>
          <a:p>
            <a:r>
              <a:rPr lang="en-IT"/>
              <a:t>tabella</a:t>
            </a:r>
          </a:p>
          <a:p>
            <a:endParaRPr lang="en-IT"/>
          </a:p>
          <a:p>
            <a:r>
              <a:rPr lang="en-IT"/>
              <a:t>Ma conviene usilizzare delle</a:t>
            </a:r>
          </a:p>
          <a:p>
            <a:r>
              <a:rPr lang="en-IT"/>
              <a:t>fuzioni ausiliarie per gestire</a:t>
            </a:r>
          </a:p>
          <a:p>
            <a:r>
              <a:rPr lang="en-IT"/>
              <a:t>molte tabelle</a:t>
            </a:r>
          </a:p>
          <a:p>
            <a:endParaRPr lang="en-IT"/>
          </a:p>
          <a:p>
            <a:r>
              <a:rPr lang="en-IT"/>
              <a:t>vediamo come nelle prossime</a:t>
            </a:r>
          </a:p>
          <a:p>
            <a:r>
              <a:rPr lang="en-IT"/>
              <a:t>slides</a:t>
            </a:r>
          </a:p>
        </p:txBody>
      </p:sp>
    </p:spTree>
    <p:extLst>
      <p:ext uri="{BB962C8B-B14F-4D97-AF65-F5344CB8AC3E}">
        <p14:creationId xmlns:p14="http://schemas.microsoft.com/office/powerpoint/2010/main" val="590069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4B692-28BD-AEA1-FD5D-1B5BE85AC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FF4DF8-7672-32D4-2B60-1A63F2D0FE01}"/>
              </a:ext>
            </a:extLst>
          </p:cNvPr>
          <p:cNvSpPr txBox="1"/>
          <p:nvPr/>
        </p:nvSpPr>
        <p:spPr>
          <a:xfrm>
            <a:off x="217714" y="243840"/>
            <a:ext cx="5273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DDL and Initialization for Conversation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D3659-1897-F070-A97A-89E6DD741A92}"/>
              </a:ext>
            </a:extLst>
          </p:cNvPr>
          <p:cNvSpPr txBox="1"/>
          <p:nvPr/>
        </p:nvSpPr>
        <p:spPr>
          <a:xfrm>
            <a:off x="8543108" y="1436915"/>
            <a:ext cx="25859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aggiungiamo la funzione</a:t>
            </a:r>
          </a:p>
          <a:p>
            <a:r>
              <a:rPr lang="en-GB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ensureTableExists</a:t>
            </a:r>
          </a:p>
          <a:p>
            <a:endParaRPr lang="en-GB">
              <a:solidFill>
                <a:srgbClr val="DCDCAA"/>
              </a:solidFill>
              <a:latin typeface="Menlo" panose="020B0609030804020204" pitchFamily="49" charset="0"/>
            </a:endParaRPr>
          </a:p>
          <a:p>
            <a:r>
              <a:rPr lang="en-GB"/>
              <a:t>che verifica solo se</a:t>
            </a:r>
          </a:p>
          <a:p>
            <a:r>
              <a:rPr lang="en-GB"/>
              <a:t>una tabella é già</a:t>
            </a:r>
          </a:p>
          <a:p>
            <a:r>
              <a:rPr lang="en-GB"/>
              <a:t>eistente</a:t>
            </a:r>
          </a:p>
          <a:p>
            <a:endParaRPr lang="en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5E819-B050-D137-BDE6-214FDF651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73" y="1264311"/>
            <a:ext cx="7772400" cy="45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3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4BCF4-1090-E97D-5659-02650D61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0794D4-F0F4-F927-BAE7-09C5E20AAD83}"/>
              </a:ext>
            </a:extLst>
          </p:cNvPr>
          <p:cNvSpPr txBox="1"/>
          <p:nvPr/>
        </p:nvSpPr>
        <p:spPr>
          <a:xfrm>
            <a:off x="217714" y="243840"/>
            <a:ext cx="5273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DDL and Initialization for Conversation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D5032-B925-7EC6-EDA4-F77C1F48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03" y="1121003"/>
            <a:ext cx="7772400" cy="4830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295110-2233-465F-16FE-475C3CAD456D}"/>
              </a:ext>
            </a:extLst>
          </p:cNvPr>
          <p:cNvSpPr txBox="1"/>
          <p:nvPr/>
        </p:nvSpPr>
        <p:spPr>
          <a:xfrm>
            <a:off x="6858977" y="1521237"/>
            <a:ext cx="5115310" cy="52758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sz="5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User table schema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user_table_schema</a:t>
            </a:r>
            <a:r>
              <a:rPr lang="en-GB" sz="5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:= </a:t>
            </a: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`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CREATE TABLE user_table (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UserID TEXT PRIMARY KEY DEFAULT (lower(hex(randomblob(16)))), -- Generate a UUID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Username TEXT NOT NULL UNIQUE, -- Not null and unique constraint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Photo TEXT, -- Optional field (can be NULL)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`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br>
              <a:rPr lang="en-GB" sz="5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500" b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 Conversation table schema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conversation_table_schema</a:t>
            </a:r>
            <a:r>
              <a:rPr lang="en-GB" sz="5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:= </a:t>
            </a: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`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CREATE TABLE conversation_table (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ConversationID TEXT PRIMARY KEY DEFAULT (lower(hex(randomblob(16)))), -- Generate a UUID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IsGroup BOOLEAN NOT NULL CHECK (IsGroup IN (0, 1)), -- Boolean value for group indicator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GroupName TEXT, -- Optional group name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GroupPhoto TEXT -- Optional group photo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`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br>
              <a:rPr lang="en-GB" sz="5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sz="500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user_conversation_table_schema</a:t>
            </a:r>
            <a:r>
              <a:rPr lang="en-GB" sz="5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:= </a:t>
            </a: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`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CREATE TABLE user_conversation_table (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UserID TEXT NOT NULL, -- User ID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ConversationID TEXT NOT NULL, -- Conversation ID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PRIMARY KEY (UserID, ConversationID), -- Composite primary key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FOREIGN KEY (UserID) REFERENCES user_table(UserID) ON DELETE CASCADE, -- Link to user_table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FOREIGN KEY (ConversationID) REFERENCES conversation_table(ConversationID) ON DELETE CASCADE -- Link to conversation_table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r>
              <a:rPr lang="en-GB" sz="500" b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`</a:t>
            </a:r>
            <a:endParaRPr lang="en-GB" sz="500" b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319CB-C418-1E58-FBB1-03A49860C46B}"/>
              </a:ext>
            </a:extLst>
          </p:cNvPr>
          <p:cNvSpPr txBox="1"/>
          <p:nvPr/>
        </p:nvSpPr>
        <p:spPr>
          <a:xfrm>
            <a:off x="8677115" y="243840"/>
            <a:ext cx="3342390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T"/>
              <a:t>aggiungiamo la funzione</a:t>
            </a:r>
          </a:p>
          <a:p>
            <a:r>
              <a:rPr lang="en-GB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initializeDatabase</a:t>
            </a:r>
          </a:p>
          <a:p>
            <a:endParaRPr lang="en-GB">
              <a:solidFill>
                <a:srgbClr val="DCDCAA"/>
              </a:solidFill>
              <a:latin typeface="Menlo" panose="020B0609030804020204" pitchFamily="49" charset="0"/>
            </a:endParaRPr>
          </a:p>
          <a:p>
            <a:r>
              <a:rPr lang="en-GB"/>
              <a:t>che crea le tabelle se non </a:t>
            </a:r>
          </a:p>
          <a:p>
            <a:r>
              <a:rPr lang="en-GB"/>
              <a:t>esistono</a:t>
            </a:r>
          </a:p>
          <a:p>
            <a:endParaRPr lang="en-GB"/>
          </a:p>
          <a:p>
            <a:r>
              <a:rPr lang="en-GB"/>
              <a:t>aggiungo una tabella per testire </a:t>
            </a:r>
          </a:p>
          <a:p>
            <a:r>
              <a:rPr lang="en-GB"/>
              <a:t>la relazione molti a molti</a:t>
            </a:r>
          </a:p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60492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BC6FE-5E91-CAF6-867C-6EDA181E7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EF22E6-D91C-89B4-D0C6-9BEB5DD93106}"/>
              </a:ext>
            </a:extLst>
          </p:cNvPr>
          <p:cNvSpPr txBox="1"/>
          <p:nvPr/>
        </p:nvSpPr>
        <p:spPr>
          <a:xfrm>
            <a:off x="217714" y="243840"/>
            <a:ext cx="5273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DDL and Initialization for Conversation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976C21-8A33-028E-66F2-3BCC7705C1E6}"/>
              </a:ext>
            </a:extLst>
          </p:cNvPr>
          <p:cNvSpPr txBox="1"/>
          <p:nvPr/>
        </p:nvSpPr>
        <p:spPr>
          <a:xfrm>
            <a:off x="8677115" y="243840"/>
            <a:ext cx="31948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modifichiamo la funzione New</a:t>
            </a:r>
          </a:p>
          <a:p>
            <a:r>
              <a:rPr lang="it-IT"/>
              <a:t>in modo da chiamare </a:t>
            </a:r>
          </a:p>
          <a:p>
            <a:r>
              <a:rPr lang="it-IT"/>
              <a:t>le nostre funzioni</a:t>
            </a:r>
          </a:p>
          <a:p>
            <a:endParaRPr lang="it-IT"/>
          </a:p>
          <a:p>
            <a:r>
              <a:rPr lang="it-IT"/>
              <a:t>testiamo la nuova struttura</a:t>
            </a:r>
            <a:endParaRPr lang="en-GB"/>
          </a:p>
          <a:p>
            <a:endParaRPr lang="en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6B36C-037E-9D7B-AD67-56BFA8015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83" y="1769021"/>
            <a:ext cx="7772400" cy="45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68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1A690-54A8-F6C9-5FA0-E26EFEC62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CAF374-4CD5-35E5-B824-EBA446228289}"/>
              </a:ext>
            </a:extLst>
          </p:cNvPr>
          <p:cNvSpPr txBox="1"/>
          <p:nvPr/>
        </p:nvSpPr>
        <p:spPr>
          <a:xfrm>
            <a:off x="217714" y="243840"/>
            <a:ext cx="5273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DDL and Initialization for Conversation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57F3E-36E9-DC50-F436-915B2BCEFF43}"/>
              </a:ext>
            </a:extLst>
          </p:cNvPr>
          <p:cNvSpPr txBox="1"/>
          <p:nvPr/>
        </p:nvSpPr>
        <p:spPr>
          <a:xfrm>
            <a:off x="8677115" y="243840"/>
            <a:ext cx="2860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  <a:p>
            <a:r>
              <a:rPr lang="it-IT"/>
              <a:t>testiamo la nuova struttura</a:t>
            </a:r>
            <a:endParaRPr lang="en-GB"/>
          </a:p>
          <a:p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CA516-C825-235C-12FD-21AF86C51EE1}"/>
              </a:ext>
            </a:extLst>
          </p:cNvPr>
          <p:cNvSpPr txBox="1"/>
          <p:nvPr/>
        </p:nvSpPr>
        <p:spPr>
          <a:xfrm>
            <a:off x="922049" y="1540530"/>
            <a:ext cx="605419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0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chat-app % cd AlChats </a:t>
            </a:r>
          </a:p>
          <a:p>
            <a:r>
              <a:rPr lang="en-IT" sz="10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AlChats % ls -al al*</a:t>
            </a:r>
          </a:p>
          <a:p>
            <a:r>
              <a:rPr lang="en-IT" sz="1000">
                <a:latin typeface="Courier New" panose="02070309020205020404" pitchFamily="49" charset="0"/>
                <a:cs typeface="Courier New" panose="02070309020205020404" pitchFamily="49" charset="0"/>
              </a:rPr>
              <a:t>-rw-r--r--  1 pcarlo  staff  16384  3 Dic 12:58 alChat.db</a:t>
            </a:r>
          </a:p>
          <a:p>
            <a:r>
              <a:rPr lang="en-IT" sz="10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AlChats % </a:t>
            </a:r>
            <a:r>
              <a:rPr lang="en-IT" sz="1000" b="1">
                <a:latin typeface="Courier New" panose="02070309020205020404" pitchFamily="49" charset="0"/>
                <a:cs typeface="Courier New" panose="02070309020205020404" pitchFamily="49" charset="0"/>
              </a:rPr>
              <a:t>rm alChat.db</a:t>
            </a:r>
          </a:p>
          <a:p>
            <a:r>
              <a:rPr lang="en-IT" sz="10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AlChats % ls -al al*  </a:t>
            </a:r>
          </a:p>
          <a:p>
            <a:r>
              <a:rPr lang="en-IT" sz="1000">
                <a:latin typeface="Courier New" panose="02070309020205020404" pitchFamily="49" charset="0"/>
                <a:cs typeface="Courier New" panose="02070309020205020404" pitchFamily="49" charset="0"/>
              </a:rPr>
              <a:t>zsh: no matches found: al*</a:t>
            </a:r>
          </a:p>
          <a:p>
            <a:r>
              <a:rPr lang="en-IT" sz="10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AlChats %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FE097-513C-A308-B02B-1959F20DCA38}"/>
              </a:ext>
            </a:extLst>
          </p:cNvPr>
          <p:cNvSpPr txBox="1"/>
          <p:nvPr/>
        </p:nvSpPr>
        <p:spPr>
          <a:xfrm>
            <a:off x="976800" y="1171198"/>
            <a:ext cx="187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cancellazione db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03B08-914D-41C2-455B-4B682BFDCD53}"/>
              </a:ext>
            </a:extLst>
          </p:cNvPr>
          <p:cNvSpPr txBox="1"/>
          <p:nvPr/>
        </p:nvSpPr>
        <p:spPr>
          <a:xfrm>
            <a:off x="922049" y="3079413"/>
            <a:ext cx="44935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avvio programma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AlChats % </a:t>
            </a:r>
            <a:r>
              <a:rPr lang="en-GB" sz="1000" b="1">
                <a:latin typeface="Courier New" panose="02070309020205020404" pitchFamily="49" charset="0"/>
                <a:cs typeface="Courier New" panose="02070309020205020404" pitchFamily="49" charset="0"/>
              </a:rPr>
              <a:t>go run ./cmd/webapi/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INFO[0000] application initializing                     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INFO[0000] initializing database support                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INFO[0000] initializing API server                      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INFO[0000] API listening on 0.0.0.0:3000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70D44-2397-2202-54D7-3C5901A1DD0D}"/>
              </a:ext>
            </a:extLst>
          </p:cNvPr>
          <p:cNvSpPr txBox="1"/>
          <p:nvPr/>
        </p:nvSpPr>
        <p:spPr>
          <a:xfrm>
            <a:off x="922049" y="4682240"/>
            <a:ext cx="4647426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check database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AlChats % ls -al al*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-rw-r--r--  1 pcarlo  staff  24576  3 Dic 13:40 alChat.db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AlChats % sqlite3 alChat.db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SQLite version 3.43.2 2023-10-10 13:08:14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Enter ".help" for usage hints.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sqlite&gt; SELECT name FROM sqlite_master WHERE type='table';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user_table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conversation_table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user_conversation_table</a:t>
            </a:r>
          </a:p>
          <a:p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sqlite&gt; </a:t>
            </a:r>
          </a:p>
        </p:txBody>
      </p:sp>
    </p:spTree>
    <p:extLst>
      <p:ext uri="{BB962C8B-B14F-4D97-AF65-F5344CB8AC3E}">
        <p14:creationId xmlns:p14="http://schemas.microsoft.com/office/powerpoint/2010/main" val="1710605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5708E-3A6E-A138-90C1-22C0CF8FA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18A68E-A564-A9AC-6735-059CD761D5FD}"/>
              </a:ext>
            </a:extLst>
          </p:cNvPr>
          <p:cNvSpPr txBox="1"/>
          <p:nvPr/>
        </p:nvSpPr>
        <p:spPr>
          <a:xfrm>
            <a:off x="217714" y="243840"/>
            <a:ext cx="544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Creazione funzioni DB per Conversation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85FB7-E0EE-8ED2-D474-2A08924318D4}"/>
              </a:ext>
            </a:extLst>
          </p:cNvPr>
          <p:cNvSpPr txBox="1"/>
          <p:nvPr/>
        </p:nvSpPr>
        <p:spPr>
          <a:xfrm>
            <a:off x="8464731" y="1950721"/>
            <a:ext cx="2716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creazione</a:t>
            </a:r>
          </a:p>
          <a:p>
            <a:r>
              <a:rPr lang="en-IT"/>
              <a:t>modello per conversation</a:t>
            </a:r>
          </a:p>
          <a:p>
            <a:endParaRPr lang="en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9E81B-AB27-9980-4DDF-EEB799CD0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31" y="1439746"/>
            <a:ext cx="7772400" cy="45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73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6406</TotalTime>
  <Words>1755</Words>
  <Application>Microsoft Macintosh PowerPoint</Application>
  <PresentationFormat>Widescreen</PresentationFormat>
  <Paragraphs>258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Courier New</vt:lpstr>
      <vt:lpstr>IBMPlexMono, Monaco,  Courier New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 Pulcini</dc:creator>
  <cp:lastModifiedBy>Carlo Pulcini</cp:lastModifiedBy>
  <cp:revision>13</cp:revision>
  <dcterms:created xsi:type="dcterms:W3CDTF">2024-11-29T08:01:04Z</dcterms:created>
  <dcterms:modified xsi:type="dcterms:W3CDTF">2024-12-03T18:47:20Z</dcterms:modified>
</cp:coreProperties>
</file>